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8" r:id="rId3"/>
    <p:sldId id="259" r:id="rId4"/>
    <p:sldId id="279" r:id="rId5"/>
    <p:sldId id="314" r:id="rId6"/>
    <p:sldId id="313" r:id="rId7"/>
    <p:sldId id="334" r:id="rId8"/>
    <p:sldId id="315" r:id="rId9"/>
    <p:sldId id="316" r:id="rId10"/>
    <p:sldId id="317" r:id="rId11"/>
    <p:sldId id="280" r:id="rId12"/>
    <p:sldId id="281" r:id="rId13"/>
    <p:sldId id="282" r:id="rId14"/>
    <p:sldId id="335" r:id="rId15"/>
    <p:sldId id="336" r:id="rId16"/>
    <p:sldId id="319" r:id="rId17"/>
    <p:sldId id="325" r:id="rId18"/>
    <p:sldId id="337" r:id="rId19"/>
    <p:sldId id="277" r:id="rId20"/>
    <p:sldId id="338" r:id="rId21"/>
    <p:sldId id="339" r:id="rId22"/>
    <p:sldId id="340" r:id="rId23"/>
    <p:sldId id="326" r:id="rId24"/>
    <p:sldId id="341" r:id="rId25"/>
    <p:sldId id="342" r:id="rId26"/>
    <p:sldId id="343" r:id="rId27"/>
    <p:sldId id="328" r:id="rId28"/>
    <p:sldId id="344" r:id="rId29"/>
    <p:sldId id="345" r:id="rId30"/>
    <p:sldId id="349" r:id="rId31"/>
    <p:sldId id="346" r:id="rId32"/>
    <p:sldId id="347" r:id="rId33"/>
    <p:sldId id="350" r:id="rId34"/>
    <p:sldId id="351" r:id="rId35"/>
    <p:sldId id="348" r:id="rId36"/>
    <p:sldId id="353" r:id="rId37"/>
    <p:sldId id="354" r:id="rId38"/>
    <p:sldId id="352" r:id="rId39"/>
    <p:sldId id="355" r:id="rId40"/>
    <p:sldId id="27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22"/>
    <p:restoredTop sz="94647"/>
  </p:normalViewPr>
  <p:slideViewPr>
    <p:cSldViewPr snapToGrid="0" snapToObjects="1">
      <p:cViewPr>
        <p:scale>
          <a:sx n="110" d="100"/>
          <a:sy n="110" d="100"/>
        </p:scale>
        <p:origin x="88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Galton invented term eugenics</a:t>
            </a:r>
            <a:r>
              <a:rPr lang="en-US" baseline="0" dirty="0" smtClean="0"/>
              <a:t> cousins with </a:t>
            </a:r>
            <a:r>
              <a:rPr lang="en-US" baseline="0" dirty="0" err="1" smtClean="0"/>
              <a:t>darwin</a:t>
            </a:r>
            <a:r>
              <a:rPr lang="en-US" baseline="0" dirty="0" smtClean="0"/>
              <a:t> mention regression to the mean</a:t>
            </a:r>
          </a:p>
          <a:p>
            <a:r>
              <a:rPr lang="en-US" baseline="0" dirty="0" smtClean="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32</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r>
              <a:rPr lang="en-US" dirty="0"/>
              <a:t/>
            </a:r>
            <a:br>
              <a:rPr lang="en-US" dirty="0"/>
            </a:br>
            <a:r>
              <a:rPr lang="en-US" dirty="0"/>
              <a:t/>
            </a:r>
            <a:br>
              <a:rPr lang="en-US" dirty="0"/>
            </a:br>
            <a:r>
              <a:rPr lang="en-US" dirty="0"/>
              <a:t/>
            </a:r>
            <a:br>
              <a:rPr lang="en-US" dirty="0"/>
            </a:br>
            <a:r>
              <a:rPr lang="en-US" dirty="0"/>
              <a:t/>
            </a:r>
            <a:br>
              <a:rPr lang="en-US" dirty="0"/>
            </a:br>
            <a:r>
              <a:rPr lang="en-US" sz="4900" dirty="0" smtClean="0"/>
              <a:t>Designing </a:t>
            </a:r>
            <a:r>
              <a:rPr lang="en-US" sz="4900" dirty="0"/>
              <a:t>Experiments, ANOVA and Correlation Coefficients</a:t>
            </a:r>
            <a:r>
              <a:rPr lang="en-US" dirty="0"/>
              <a:t> </a:t>
            </a:r>
            <a:r>
              <a:rPr lang="en-US" dirty="0" smtClean="0"/>
              <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6</a:t>
            </a:r>
            <a:br>
              <a:rPr lang="en-US" sz="4000" dirty="0" smtClean="0"/>
            </a:br>
            <a:r>
              <a:rPr lang="en-US" sz="4000" dirty="0" smtClean="0"/>
              <a:t/>
            </a:r>
            <a:br>
              <a:rPr lang="en-US" sz="4000" dirty="0" smtClean="0"/>
            </a:br>
            <a:r>
              <a:rPr lang="en-US" sz="4000" dirty="0" smtClean="0"/>
              <a:t/>
            </a:r>
            <a:br>
              <a:rPr lang="en-US" sz="4000" dirty="0" smtClean="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smtClean="0"/>
              <a:t>Shelf 1</a:t>
            </a:r>
            <a:endParaRPr lang="en-US"/>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smtClean="0"/>
              <a:t>Shelf 4</a:t>
            </a:r>
            <a:endParaRPr lang="en-US" dirty="0"/>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smtClean="0"/>
              <a:t>Shelf 3</a:t>
            </a:r>
            <a:endParaRPr lang="en-US" dirty="0"/>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smtClean="0"/>
              <a:t>Shelf 2</a:t>
            </a:r>
            <a:endParaRPr lang="en-US" dirty="0"/>
          </a:p>
        </p:txBody>
      </p:sp>
      <p:sp>
        <p:nvSpPr>
          <p:cNvPr id="34" name="TextBox 33"/>
          <p:cNvSpPr txBox="1"/>
          <p:nvPr/>
        </p:nvSpPr>
        <p:spPr>
          <a:xfrm>
            <a:off x="448954" y="4665463"/>
            <a:ext cx="2870338" cy="923330"/>
          </a:xfrm>
          <a:prstGeom prst="rect">
            <a:avLst/>
          </a:prstGeom>
          <a:noFill/>
        </p:spPr>
        <p:txBody>
          <a:bodyPr wrap="none" rtlCol="0">
            <a:spAutoFit/>
          </a:bodyPr>
          <a:lstStyle/>
          <a:p>
            <a:r>
              <a:rPr lang="en-US" dirty="0" smtClean="0"/>
              <a:t>What is being blocked?</a:t>
            </a:r>
          </a:p>
          <a:p>
            <a:r>
              <a:rPr lang="en-US" dirty="0" smtClean="0"/>
              <a:t>What is being randomized?</a:t>
            </a:r>
          </a:p>
          <a:p>
            <a:r>
              <a:rPr lang="en-US" dirty="0" smtClean="0"/>
              <a:t>What else might randomize?</a:t>
            </a:r>
            <a:endParaRPr lang="en-US" dirty="0"/>
          </a:p>
        </p:txBody>
      </p:sp>
    </p:spTree>
    <p:extLst>
      <p:ext uri="{BB962C8B-B14F-4D97-AF65-F5344CB8AC3E}">
        <p14:creationId xmlns:p14="http://schemas.microsoft.com/office/powerpoint/2010/main" val="2063023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smtClean="0"/>
              <a:t>An </a:t>
            </a:r>
            <a:r>
              <a:rPr lang="en-US" sz="3200" dirty="0"/>
              <a:t>experiment has multiple factors when you are interested in the effects of more than one </a:t>
            </a:r>
            <a:r>
              <a:rPr lang="en-US" sz="3200" dirty="0" smtClean="0"/>
              <a:t>variable.</a:t>
            </a:r>
            <a:r>
              <a:rPr lang="en-US" sz="3200" dirty="0"/>
              <a:t> </a:t>
            </a:r>
          </a:p>
          <a:p>
            <a:pPr marL="457200" indent="-457200">
              <a:buFont typeface="Arial" charset="0"/>
              <a:buChar char="•"/>
            </a:pPr>
            <a:r>
              <a:rPr lang="en-US" sz="3200" dirty="0" smtClean="0"/>
              <a:t>An example might be the role of genotype and environment on growth rate.</a:t>
            </a:r>
            <a:endParaRPr lang="en-US" sz="3200" dirty="0"/>
          </a:p>
          <a:p>
            <a:pPr marL="457200" indent="-457200">
              <a:buFont typeface="Arial" charset="0"/>
              <a:buChar char="•"/>
            </a:pPr>
            <a:r>
              <a:rPr lang="en-US" sz="3200" dirty="0" smtClean="0"/>
              <a:t>Imagine </a:t>
            </a:r>
            <a:r>
              <a:rPr lang="en-US" sz="3200" dirty="0"/>
              <a:t>there are two </a:t>
            </a:r>
            <a:r>
              <a:rPr lang="en-US" sz="3200" dirty="0" smtClean="0"/>
              <a:t>strains and you want to test their growth in two environments.</a:t>
            </a:r>
          </a:p>
          <a:p>
            <a:pPr marL="457200" indent="-457200">
              <a:buFont typeface="Arial" charset="0"/>
              <a:buChar char="•"/>
            </a:pPr>
            <a:r>
              <a:rPr lang="en-US" sz="3200" dirty="0" smtClean="0"/>
              <a:t>A </a:t>
            </a:r>
            <a:r>
              <a:rPr lang="en-US" sz="3200" dirty="0"/>
              <a:t>factorial design would require testing </a:t>
            </a:r>
            <a:r>
              <a:rPr lang="en-US" sz="3200" dirty="0" smtClean="0"/>
              <a:t>each strain in each environment for a total of four treatments</a:t>
            </a:r>
            <a:endParaRPr lang="en-US" sz="3200" dirty="0"/>
          </a:p>
          <a:p>
            <a:pPr marL="457200" indent="-457200">
              <a:buFont typeface="Arial" charset="0"/>
              <a:buChar char="•"/>
            </a:pPr>
            <a:r>
              <a:rPr lang="en-US" sz="3200" dirty="0" smtClean="0"/>
              <a:t>This </a:t>
            </a:r>
            <a:r>
              <a:rPr lang="en-US" sz="3200" dirty="0"/>
              <a:t>experiment would be called a </a:t>
            </a:r>
            <a:r>
              <a:rPr lang="en-US" sz="3200" b="1" dirty="0" smtClean="0"/>
              <a:t>full </a:t>
            </a:r>
            <a:r>
              <a:rPr lang="en-US" sz="3200" b="1" dirty="0"/>
              <a:t>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Multiple factors and interactions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Precision</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smtClean="0"/>
              <a:t>It </a:t>
            </a:r>
            <a:r>
              <a:rPr lang="en-US" sz="3200" dirty="0"/>
              <a:t>is possible to plan your experiment to achieve a desired level of precision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catch is that you have to know something about the expected standard deviation of your response variable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5293757"/>
          </a:xfrm>
          <a:prstGeom prst="rect">
            <a:avLst/>
          </a:prstGeom>
        </p:spPr>
        <p:txBody>
          <a:bodyPr wrap="square">
            <a:spAutoFit/>
          </a:bodyPr>
          <a:lstStyle/>
          <a:p>
            <a:pPr marL="457200" indent="-457200">
              <a:buFont typeface="Arial" charset="0"/>
              <a:buChar char="•"/>
            </a:pPr>
            <a:r>
              <a:rPr lang="en-US" sz="2400" dirty="0" smtClean="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smtClean="0"/>
              <a:t>For comparing two means</a:t>
            </a:r>
          </a:p>
          <a:p>
            <a:pPr marL="457200" indent="-457200">
              <a:buFont typeface="Arial" charset="0"/>
              <a:buChar char="•"/>
            </a:pPr>
            <a:endParaRPr lang="en-US" sz="2400" dirty="0"/>
          </a:p>
          <a:p>
            <a:pPr marL="457200" indent="-457200">
              <a:buFont typeface="Arial" charset="0"/>
              <a:buChar char="•"/>
            </a:pPr>
            <a:endParaRPr lang="en-US" sz="2400" dirty="0" smtClean="0"/>
          </a:p>
          <a:p>
            <a:pPr marL="457200" indent="-457200">
              <a:buFont typeface="Arial" charset="0"/>
              <a:buChar char="•"/>
            </a:pPr>
            <a:endParaRPr lang="en-US" sz="2400" dirty="0" smtClean="0"/>
          </a:p>
          <a:p>
            <a:pPr marL="457200" indent="-457200">
              <a:buFont typeface="Arial" charset="0"/>
              <a:buChar char="•"/>
            </a:pPr>
            <a:endParaRPr lang="en-US" sz="2400" dirty="0"/>
          </a:p>
          <a:p>
            <a:pPr lvl="1"/>
            <a:r>
              <a:rPr lang="en-US" sz="2000" dirty="0" smtClean="0"/>
              <a:t>Where n is the sample size required for each group and margin of error is the desired half width</a:t>
            </a:r>
          </a:p>
          <a:p>
            <a:pPr lvl="1"/>
            <a:endParaRPr lang="en-US" sz="2000" dirty="0" smtClean="0"/>
          </a:p>
          <a:p>
            <a:pPr lvl="1"/>
            <a:endParaRPr lang="en-US" sz="2000" dirty="0"/>
          </a:p>
          <a:p>
            <a:pPr marL="342900" indent="-342900">
              <a:buFont typeface="Arial" charset="0"/>
              <a:buChar char="•"/>
            </a:pPr>
            <a:r>
              <a:rPr lang="en-US" sz="2400" dirty="0" smtClean="0"/>
              <a:t>A </a:t>
            </a:r>
            <a:r>
              <a:rPr lang="en-US" sz="2400" dirty="0"/>
              <a:t>smaller margin of error requires a larger sample size </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A </a:t>
            </a:r>
            <a:r>
              <a:rPr lang="en-US" sz="2400" dirty="0"/>
              <a:t>larger standard deviation requires a larger sample size </a:t>
            </a:r>
          </a:p>
          <a:p>
            <a:pPr lvl="1"/>
            <a:endParaRPr lang="en-US" sz="2000" dirty="0" smtClean="0"/>
          </a:p>
          <a:p>
            <a:pPr marL="457200" indent="-457200">
              <a:buFont typeface="Arial"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charset="0"/>
                              <a:ea typeface="Cambria Math" charset="0"/>
                              <a:cs typeface="Cambria Math" charset="0"/>
                            </a:rPr>
                          </m:ctrlPr>
                        </m:sSupPr>
                        <m:e>
                          <m:d>
                            <m:dPr>
                              <m:ctrlPr>
                                <a:rPr lang="mr-IN" sz="2800" b="0" i="1" smtClean="0">
                                  <a:latin typeface="Cambria Math" charset="0"/>
                                  <a:ea typeface="Cambria Math" charset="0"/>
                                  <a:cs typeface="Cambria Math" charset="0"/>
                                </a:rPr>
                              </m:ctrlPr>
                            </m:dPr>
                            <m:e>
                              <m:f>
                                <m:fPr>
                                  <m:ctrlPr>
                                    <a:rPr lang="mr-IN" sz="2800" b="0" i="1" smtClean="0">
                                      <a:latin typeface="Cambria Math"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Power</a:t>
            </a:r>
            <a:endParaRPr lang="en-US" b="1" dirty="0">
              <a:solidFill>
                <a:schemeClr val="bg1"/>
              </a:solidFill>
            </a:endParaRP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more useful and common way to estimate the necessary sample size is to focus on power </a:t>
            </a:r>
          </a:p>
          <a:p>
            <a:pPr marL="342900" indent="-342900">
              <a:buFont typeface="Arial" charset="0"/>
              <a:buChar char="•"/>
            </a:pPr>
            <a:endParaRPr lang="en-US" sz="2400" dirty="0" smtClean="0"/>
          </a:p>
          <a:p>
            <a:pPr marL="342900" indent="-342900">
              <a:buFont typeface="Arial" charset="0"/>
              <a:buChar char="•"/>
            </a:pPr>
            <a:r>
              <a:rPr lang="en-US" sz="2400" b="1" dirty="0" smtClean="0"/>
              <a:t>Power</a:t>
            </a:r>
            <a:r>
              <a:rPr lang="en-US" sz="2400" dirty="0"/>
              <a:t>: the probability of rejecting the null hypothesis for a hypothesized difference in means </a:t>
            </a:r>
          </a:p>
          <a:p>
            <a:pPr marL="342900" indent="-342900">
              <a:buFont typeface="Arial" charset="0"/>
              <a:buChar char="•"/>
            </a:pPr>
            <a:endParaRPr lang="en-US" sz="2400" dirty="0" smtClean="0"/>
          </a:p>
          <a:p>
            <a:pPr marL="342900" indent="-342900">
              <a:buFont typeface="Arial" charset="0"/>
              <a:buChar char="•"/>
            </a:pPr>
            <a:r>
              <a:rPr lang="en-US" sz="2400" b="1" dirty="0" smtClean="0"/>
              <a:t>Power </a:t>
            </a:r>
            <a:r>
              <a:rPr lang="en-US" sz="2400" b="1" dirty="0"/>
              <a:t>calculations are often necessary </a:t>
            </a:r>
          </a:p>
          <a:p>
            <a:pPr marL="342900"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fail to reject the null, was it because you had insufficient power to detect a reasonable departure? </a:t>
            </a:r>
          </a:p>
          <a:p>
            <a:pPr marL="800100" lvl="1"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apply for a grant or institutional approval, the agency often wants to know that your experimental design will have the power to detect a difference if one </a:t>
            </a:r>
            <a:r>
              <a:rPr lang="en-US" sz="2400" dirty="0" smtClean="0"/>
              <a:t>exists.</a:t>
            </a:r>
            <a:endParaRPr lang="en-US" sz="2400" dirty="0"/>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Calculating Power</a:t>
            </a:r>
            <a:endParaRPr lang="en-US" b="1" dirty="0">
              <a:solidFill>
                <a:schemeClr val="bg1"/>
              </a:solidFill>
            </a:endParaRP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smtClean="0"/>
              <a:t>Imagine </a:t>
            </a:r>
            <a:r>
              <a:rPr lang="en-US" sz="2800" dirty="0"/>
              <a:t>an experiment testing the difference between two means in an unpaired design </a:t>
            </a:r>
          </a:p>
          <a:p>
            <a:pPr marL="457200" indent="-457200">
              <a:buFont typeface="Arial" charset="0"/>
              <a:buChar char="•"/>
            </a:pPr>
            <a:r>
              <a:rPr lang="en-US" sz="2800" dirty="0" smtClean="0"/>
              <a:t>The </a:t>
            </a:r>
            <a:r>
              <a:rPr lang="en-US" sz="2800" dirty="0"/>
              <a:t>appropriate test is a two-sample </a:t>
            </a:r>
            <a:r>
              <a:rPr lang="en-US" sz="2800" i="1" dirty="0"/>
              <a:t>t</a:t>
            </a:r>
            <a:r>
              <a:rPr lang="en-US" sz="2800" dirty="0"/>
              <a:t>-test </a:t>
            </a:r>
            <a:endParaRPr lang="en-US" sz="2800" dirty="0" smtClean="0"/>
          </a:p>
          <a:p>
            <a:pPr marL="457200" indent="-457200">
              <a:buFont typeface="Arial" charset="0"/>
              <a:buChar char="•"/>
            </a:pPr>
            <a:endParaRPr lang="en-US" sz="2800" dirty="0"/>
          </a:p>
          <a:p>
            <a:pPr marL="457200" indent="-457200">
              <a:buFont typeface="Arial" charset="0"/>
              <a:buChar char="•"/>
            </a:pPr>
            <a:r>
              <a:rPr lang="en-US" sz="2800" dirty="0" smtClean="0"/>
              <a:t>Example</a:t>
            </a:r>
            <a:r>
              <a:rPr lang="en-US" sz="2800" dirty="0"/>
              <a:t>: </a:t>
            </a:r>
          </a:p>
          <a:p>
            <a:pPr marL="457200" indent="-457200">
              <a:buFont typeface="Arial" charset="0"/>
              <a:buChar char="•"/>
            </a:pPr>
            <a:r>
              <a:rPr lang="en-US" sz="2800" dirty="0" smtClean="0"/>
              <a:t>A 6 week old chick weighs around 250 grams, </a:t>
            </a:r>
            <a:r>
              <a:rPr lang="en-US" sz="2800" dirty="0" err="1"/>
              <a:t>s.d.</a:t>
            </a:r>
            <a:r>
              <a:rPr lang="en-US" sz="2800" dirty="0"/>
              <a:t> around </a:t>
            </a:r>
            <a:r>
              <a:rPr lang="en-US" sz="2800" dirty="0" smtClean="0"/>
              <a:t>50</a:t>
            </a:r>
            <a:r>
              <a:rPr lang="en-US" sz="2800" dirty="0"/>
              <a:t> </a:t>
            </a:r>
          </a:p>
          <a:p>
            <a:pPr marL="457200" indent="-457200">
              <a:buFont typeface="Arial" charset="0"/>
              <a:buChar char="•"/>
            </a:pPr>
            <a:r>
              <a:rPr lang="en-US" sz="2800" dirty="0" smtClean="0"/>
              <a:t>Feeding </a:t>
            </a:r>
            <a:r>
              <a:rPr lang="en-US" sz="2800" dirty="0"/>
              <a:t>them </a:t>
            </a:r>
            <a:r>
              <a:rPr lang="en-US" sz="2800" dirty="0" smtClean="0"/>
              <a:t>a supplement </a:t>
            </a:r>
            <a:r>
              <a:rPr lang="en-US" sz="2800" dirty="0"/>
              <a:t>results in about a </a:t>
            </a:r>
            <a:r>
              <a:rPr lang="en-US" sz="2800" dirty="0" smtClean="0"/>
              <a:t>10-20 </a:t>
            </a:r>
            <a:r>
              <a:rPr lang="en-US" sz="2800" dirty="0"/>
              <a:t>percent increase in </a:t>
            </a:r>
            <a:r>
              <a:rPr lang="en-US" sz="2800" dirty="0" smtClean="0"/>
              <a:t>weight at 6 weeks.</a:t>
            </a:r>
            <a:r>
              <a:rPr lang="en-US" sz="2800" dirty="0"/>
              <a:t> </a:t>
            </a:r>
          </a:p>
          <a:p>
            <a:pPr marL="457200" indent="-457200">
              <a:buFont typeface="Arial" charset="0"/>
              <a:buChar char="•"/>
            </a:pPr>
            <a:r>
              <a:rPr lang="en-US" sz="2800" dirty="0" smtClean="0"/>
              <a:t>What </a:t>
            </a:r>
            <a:r>
              <a:rPr lang="en-US" sz="2800" dirty="0"/>
              <a:t>sample size would I need to detect an effect of </a:t>
            </a:r>
            <a:r>
              <a:rPr lang="en-US" sz="2800" dirty="0" smtClean="0"/>
              <a:t>a supplement </a:t>
            </a:r>
            <a:r>
              <a:rPr lang="en-US" sz="2800" dirty="0"/>
              <a:t>(i.e.,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smtClean="0"/>
              <a:t>For </a:t>
            </a:r>
            <a:r>
              <a:rPr lang="en-US" sz="3200" dirty="0"/>
              <a:t>a power of 0.8 (i.e., an 80 percent chance of rejecting the null hypothesis when it’s not true), I need a sample size of: </a:t>
            </a:r>
          </a:p>
          <a:p>
            <a:endParaRPr lang="en-US" sz="3200" i="1" dirty="0" smtClean="0"/>
          </a:p>
          <a:p>
            <a:endParaRPr lang="en-US" sz="3200" i="1" dirty="0"/>
          </a:p>
          <a:p>
            <a:endParaRPr lang="en-US" sz="3200" i="1" dirty="0" smtClean="0"/>
          </a:p>
          <a:p>
            <a:endParaRPr lang="en-US" sz="3200" i="1" dirty="0" smtClean="0"/>
          </a:p>
          <a:p>
            <a:endParaRPr lang="en-US" sz="3200" dirty="0" smtClean="0"/>
          </a:p>
          <a:p>
            <a:endParaRPr lang="en-US" sz="3200" dirty="0"/>
          </a:p>
          <a:p>
            <a:endParaRPr lang="en-US" sz="3200" dirty="0" smtClean="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smtClean="0"/>
              <a:t>For each treatment</a:t>
            </a:r>
            <a:endParaRPr lang="en-US" dirty="0"/>
          </a:p>
        </p:txBody>
      </p:sp>
    </p:spTree>
    <p:extLst>
      <p:ext uri="{BB962C8B-B14F-4D97-AF65-F5344CB8AC3E}">
        <p14:creationId xmlns:p14="http://schemas.microsoft.com/office/powerpoint/2010/main" val="1438170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Fisher</a:t>
            </a:r>
            <a:endParaRPr lang="en-US" b="1" dirty="0">
              <a:solidFill>
                <a:schemeClr val="bg1"/>
              </a:solidFill>
            </a:endParaRP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smtClean="0">
                <a:latin typeface="Calibri" charset="0"/>
              </a:rPr>
              <a:t>R</a:t>
            </a:r>
            <a:r>
              <a:rPr lang="en-US" b="1" dirty="0">
                <a:latin typeface="Calibri" charset="0"/>
              </a:rPr>
              <a:t>. A. Fisher </a:t>
            </a:r>
            <a:endParaRPr lang="en-US" b="1" dirty="0" smtClean="0">
              <a:latin typeface="Calibri" charset="0"/>
            </a:endParaRPr>
          </a:p>
          <a:p>
            <a:endParaRPr lang="en-US" b="1" dirty="0">
              <a:latin typeface="Calibri" charset="0"/>
            </a:endParaRPr>
          </a:p>
          <a:p>
            <a:r>
              <a:rPr lang="en-US" dirty="0" smtClean="0">
                <a:latin typeface="Calibri" charset="0"/>
              </a:rPr>
              <a:t>Already </a:t>
            </a:r>
            <a:r>
              <a:rPr lang="en-US" dirty="0">
                <a:latin typeface="Calibri" charset="0"/>
              </a:rPr>
              <a:t>heard about “Fisher’s Exact Test” Among many other contributions, Fisher also invented analysis of variance and the F-distribution </a:t>
            </a:r>
            <a:endParaRPr lang="en-US" dirty="0" smtClean="0">
              <a:latin typeface="Calibri" charset="0"/>
            </a:endParaRPr>
          </a:p>
          <a:p>
            <a:endParaRPr lang="en-US" dirty="0">
              <a:latin typeface="Calibri" charset="0"/>
            </a:endParaRPr>
          </a:p>
          <a:p>
            <a:r>
              <a:rPr lang="en-US" dirty="0" smtClean="0">
                <a:latin typeface="Calibri" charset="0"/>
              </a:rPr>
              <a:t>He </a:t>
            </a:r>
            <a:r>
              <a:rPr lang="en-US" dirty="0">
                <a:latin typeface="Calibri" charset="0"/>
              </a:rPr>
              <a:t>also was one of the </a:t>
            </a:r>
            <a:r>
              <a:rPr lang="en-US" dirty="0" smtClean="0">
                <a:latin typeface="Calibri" charset="0"/>
              </a:rPr>
              <a:t>figures </a:t>
            </a:r>
            <a:r>
              <a:rPr lang="en-US" dirty="0">
                <a:latin typeface="Calibri" charset="0"/>
              </a:rPr>
              <a:t>in the Modern Synthesis – reconciling the facts of genetics with the idea of natural </a:t>
            </a:r>
            <a:r>
              <a:rPr lang="en-US" dirty="0" smtClean="0">
                <a:latin typeface="Calibri" charset="0"/>
              </a:rPr>
              <a:t>selection.</a:t>
            </a:r>
          </a:p>
          <a:p>
            <a:endParaRPr lang="en-US" dirty="0" smtClean="0">
              <a:latin typeface="Calibri" charset="0"/>
            </a:endParaRPr>
          </a:p>
          <a:p>
            <a:r>
              <a:rPr lang="en-US" dirty="0" smtClean="0">
                <a:latin typeface="Calibri" charset="0"/>
              </a:rPr>
              <a:t>Popularized the p &lt;= 0.05 rule of thumb</a:t>
            </a:r>
          </a:p>
          <a:p>
            <a:endParaRPr lang="en-US" dirty="0" smtClean="0">
              <a:latin typeface="Calibri" charset="0"/>
            </a:endParaRPr>
          </a:p>
          <a:p>
            <a:r>
              <a:rPr lang="en-US" dirty="0" smtClean="0">
                <a:latin typeface="Calibri" charset="0"/>
              </a:rPr>
              <a:t>FYI he </a:t>
            </a:r>
            <a:r>
              <a:rPr lang="en-US" dirty="0">
                <a:latin typeface="Calibri" charset="0"/>
              </a:rPr>
              <a:t>was a firm believer in </a:t>
            </a:r>
            <a:r>
              <a:rPr lang="en-US" dirty="0" smtClean="0">
                <a:latin typeface="Calibri" charset="0"/>
              </a:rPr>
              <a:t>eugenics, racist, and spoke against inference that smoking caused cancer.</a:t>
            </a:r>
            <a:r>
              <a:rPr lang="en-US" dirty="0">
                <a:latin typeface="Calibri" charset="0"/>
              </a:rPr>
              <a:t>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785652"/>
          </a:xfrm>
          <a:prstGeom prst="rect">
            <a:avLst/>
          </a:prstGeom>
        </p:spPr>
        <p:txBody>
          <a:bodyPr wrap="square">
            <a:spAutoFit/>
          </a:bodyPr>
          <a:lstStyle/>
          <a:p>
            <a:pPr marL="742950" indent="-742950">
              <a:buFont typeface="+mj-lt"/>
              <a:buAutoNum type="arabicPeriod"/>
            </a:pPr>
            <a:r>
              <a:rPr lang="en-US" sz="4000" dirty="0" smtClean="0"/>
              <a:t>Give an example of an experiment that could use paired-value t-test (data from your field).</a:t>
            </a:r>
          </a:p>
          <a:p>
            <a:pPr marL="742950" indent="-742950">
              <a:buFont typeface="+mj-lt"/>
              <a:buAutoNum type="arabicPeriod"/>
            </a:pPr>
            <a:endParaRPr lang="en-US" sz="4000" dirty="0" smtClean="0"/>
          </a:p>
          <a:p>
            <a:pPr marL="742950" indent="-742950">
              <a:buFont typeface="+mj-lt"/>
              <a:buAutoNum type="arabicPeriod"/>
            </a:pPr>
            <a:r>
              <a:rPr lang="en-US" sz="4000" dirty="0" smtClean="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smtClean="0"/>
              <a:t>Used </a:t>
            </a:r>
            <a:r>
              <a:rPr lang="en-US" sz="3200" dirty="0"/>
              <a:t>to compare the means among more than two groups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If </a:t>
            </a:r>
            <a:r>
              <a:rPr lang="en-US" sz="3200" dirty="0"/>
              <a:t>you are comparing three groups, for instance, you cannot just do three pair-wise </a:t>
            </a:r>
            <a:r>
              <a:rPr lang="en-US" sz="3200" i="1" dirty="0"/>
              <a:t>t</a:t>
            </a:r>
            <a:r>
              <a:rPr lang="en-US" sz="3200" dirty="0"/>
              <a:t>-tests – this approach would cause too </a:t>
            </a:r>
            <a:r>
              <a:rPr lang="en-US" sz="3200" dirty="0" smtClean="0"/>
              <a:t>many false positives</a:t>
            </a:r>
            <a:r>
              <a:rPr lang="en-US" sz="3200" dirty="0"/>
              <a:t>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ANOVA </a:t>
            </a:r>
            <a:r>
              <a:rPr lang="en-US" sz="3200" dirty="0"/>
              <a:t>takes into account the fact that you are comparing multiple groups and controls the </a:t>
            </a:r>
            <a:r>
              <a:rPr lang="en-US" sz="3200" dirty="0" smtClean="0"/>
              <a:t>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1077218"/>
          </a:xfrm>
          <a:prstGeom prst="rect">
            <a:avLst/>
          </a:prstGeom>
        </p:spPr>
        <p:txBody>
          <a:bodyPr wrap="square">
            <a:spAutoFit/>
          </a:bodyPr>
          <a:lstStyle/>
          <a:p>
            <a:pPr marL="342900" indent="-342900">
              <a:buFont typeface="Arial" charset="0"/>
              <a:buChar char="•"/>
            </a:pPr>
            <a:r>
              <a:rPr lang="en-US" sz="3200" dirty="0" smtClean="0"/>
              <a:t>Partitions variance into between group variance and within group variance</a:t>
            </a:r>
            <a:endParaRPr lang="en-US" sz="3200" dirty="0">
              <a:effectLst/>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65" y="2197989"/>
            <a:ext cx="9990667" cy="4050453"/>
          </a:xfrm>
          <a:prstGeom prst="rect">
            <a:avLst/>
          </a:prstGeom>
        </p:spPr>
      </p:pic>
    </p:spTree>
    <p:extLst>
      <p:ext uri="{BB962C8B-B14F-4D97-AF65-F5344CB8AC3E}">
        <p14:creationId xmlns:p14="http://schemas.microsoft.com/office/powerpoint/2010/main" val="2037825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0" y="1210731"/>
            <a:ext cx="9700937" cy="4005311"/>
          </a:xfrm>
          <a:prstGeom prst="rect">
            <a:avLst/>
          </a:prstGeom>
        </p:spPr>
      </p:pic>
      <p:sp>
        <p:nvSpPr>
          <p:cNvPr id="5" name="TextBox 4"/>
          <p:cNvSpPr txBox="1"/>
          <p:nvPr/>
        </p:nvSpPr>
        <p:spPr>
          <a:xfrm>
            <a:off x="643467" y="5672667"/>
            <a:ext cx="8213527" cy="1015663"/>
          </a:xfrm>
          <a:prstGeom prst="rect">
            <a:avLst/>
          </a:prstGeom>
          <a:noFill/>
        </p:spPr>
        <p:txBody>
          <a:bodyPr wrap="square" rtlCol="0">
            <a:spAutoFit/>
          </a:bodyPr>
          <a:lstStyle/>
          <a:p>
            <a:r>
              <a:rPr lang="en-US" sz="2000" dirty="0" smtClean="0"/>
              <a:t>This significant result tells us that at least one of the groups of chickens have significantly different mean weights than other groups.  (significant ANOVA result allows us to reject the null that they are all the same)</a:t>
            </a:r>
            <a:endParaRPr lang="en-US" sz="2000" dirty="0"/>
          </a:p>
        </p:txBody>
      </p:sp>
      <p:cxnSp>
        <p:nvCxnSpPr>
          <p:cNvPr id="7" name="Straight Arrow Connector 6"/>
          <p:cNvCxnSpPr>
            <a:stCxn id="5" idx="0"/>
          </p:cNvCxnSpPr>
          <p:nvPr/>
        </p:nvCxnSpPr>
        <p:spPr>
          <a:xfrm flipV="1">
            <a:off x="4750231" y="4131733"/>
            <a:ext cx="1972302" cy="15409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282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sp>
        <p:nvSpPr>
          <p:cNvPr id="4" name="Rectangle 3"/>
          <p:cNvSpPr/>
          <p:nvPr/>
        </p:nvSpPr>
        <p:spPr>
          <a:xfrm>
            <a:off x="491067" y="1166843"/>
            <a:ext cx="11142133" cy="4893647"/>
          </a:xfrm>
          <a:prstGeom prst="rect">
            <a:avLst/>
          </a:prstGeom>
        </p:spPr>
        <p:txBody>
          <a:bodyPr wrap="square">
            <a:spAutoFit/>
          </a:bodyPr>
          <a:lstStyle/>
          <a:p>
            <a:r>
              <a:rPr lang="en-US" sz="2400" dirty="0" smtClean="0">
                <a:latin typeface="Calibri" charset="0"/>
              </a:rPr>
              <a:t>If </a:t>
            </a:r>
            <a:r>
              <a:rPr lang="en-US" sz="2400" dirty="0">
                <a:latin typeface="Calibri" charset="0"/>
              </a:rPr>
              <a:t>your ANOVA is significant, you may be interested in discovering which groups are different from one another </a:t>
            </a:r>
          </a:p>
          <a:p>
            <a:endParaRPr lang="en-US" sz="2400" dirty="0" smtClean="0">
              <a:latin typeface="Calibri" charset="0"/>
            </a:endParaRPr>
          </a:p>
          <a:p>
            <a:r>
              <a:rPr lang="en-US" sz="2400" dirty="0" smtClean="0">
                <a:latin typeface="Calibri" charset="0"/>
              </a:rPr>
              <a:t>A </a:t>
            </a:r>
            <a:r>
              <a:rPr lang="en-US" sz="2400" dirty="0">
                <a:latin typeface="Calibri" charset="0"/>
              </a:rPr>
              <a:t>variety of post-hoc comparisons of the means can be used </a:t>
            </a:r>
          </a:p>
          <a:p>
            <a:endParaRPr lang="en-US" sz="2400" dirty="0" smtClean="0">
              <a:latin typeface="Calibri" charset="0"/>
            </a:endParaRPr>
          </a:p>
          <a:p>
            <a:r>
              <a:rPr lang="en-US" sz="2400" b="1" dirty="0" smtClean="0">
                <a:latin typeface="Calibri" charset="0"/>
              </a:rPr>
              <a:t>Fisher’s </a:t>
            </a:r>
            <a:r>
              <a:rPr lang="en-US" sz="2400" b="1" dirty="0">
                <a:latin typeface="Calibri" charset="0"/>
              </a:rPr>
              <a:t>LSD </a:t>
            </a:r>
          </a:p>
          <a:p>
            <a:r>
              <a:rPr lang="en-US" sz="2400" dirty="0" smtClean="0">
                <a:latin typeface="Calibri" charset="0"/>
              </a:rPr>
              <a:t>Least </a:t>
            </a:r>
            <a:r>
              <a:rPr lang="en-US" sz="2400" dirty="0">
                <a:latin typeface="Calibri" charset="0"/>
              </a:rPr>
              <a:t>conservative test, basically uses </a:t>
            </a:r>
            <a:r>
              <a:rPr lang="en-US" sz="2400" i="1" dirty="0">
                <a:latin typeface="Calibri" charset="0"/>
              </a:rPr>
              <a:t>t</a:t>
            </a:r>
            <a:r>
              <a:rPr lang="en-US" sz="2400" dirty="0">
                <a:latin typeface="Calibri" charset="0"/>
              </a:rPr>
              <a:t>-tests to compare the means </a:t>
            </a:r>
          </a:p>
          <a:p>
            <a:endParaRPr lang="en-US" sz="2400" dirty="0" smtClean="0">
              <a:latin typeface="Calibri" charset="0"/>
            </a:endParaRPr>
          </a:p>
          <a:p>
            <a:r>
              <a:rPr lang="en-US" sz="2400" b="1" dirty="0" err="1" smtClean="0">
                <a:latin typeface="Calibri" charset="0"/>
              </a:rPr>
              <a:t>Scheffe’s</a:t>
            </a:r>
            <a:r>
              <a:rPr lang="en-US" sz="2400" b="1" dirty="0" smtClean="0">
                <a:latin typeface="Calibri" charset="0"/>
              </a:rPr>
              <a:t> </a:t>
            </a:r>
            <a:r>
              <a:rPr lang="en-US" sz="2400" b="1" dirty="0">
                <a:latin typeface="Calibri" charset="0"/>
              </a:rPr>
              <a:t>method </a:t>
            </a:r>
          </a:p>
          <a:p>
            <a:r>
              <a:rPr lang="en-US" sz="2400" dirty="0" smtClean="0">
                <a:latin typeface="Calibri" charset="0"/>
              </a:rPr>
              <a:t>Performs </a:t>
            </a:r>
            <a:r>
              <a:rPr lang="en-US" sz="2400" dirty="0">
                <a:latin typeface="Calibri" charset="0"/>
              </a:rPr>
              <a:t>all comparisons simultaneously, but has relatively low power </a:t>
            </a:r>
          </a:p>
          <a:p>
            <a:endParaRPr lang="en-US" sz="2400" b="1" dirty="0" smtClean="0">
              <a:latin typeface="Calibri" charset="0"/>
            </a:endParaRPr>
          </a:p>
          <a:p>
            <a:r>
              <a:rPr lang="en-US" sz="2400" b="1" dirty="0" smtClean="0">
                <a:latin typeface="Calibri" charset="0"/>
              </a:rPr>
              <a:t>Tukey-Kramer </a:t>
            </a:r>
            <a:r>
              <a:rPr lang="en-US" sz="2400" b="1" dirty="0">
                <a:latin typeface="Calibri" charset="0"/>
              </a:rPr>
              <a:t>method </a:t>
            </a:r>
            <a:endParaRPr lang="en-US" sz="2400" dirty="0">
              <a:latin typeface="Calibri" charset="0"/>
            </a:endParaRPr>
          </a:p>
          <a:p>
            <a:r>
              <a:rPr lang="en-US" sz="2400" dirty="0">
                <a:latin typeface="Arial" charset="0"/>
              </a:rPr>
              <a:t>•</a:t>
            </a: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44"/>
          <a:stretch/>
        </p:blipFill>
        <p:spPr>
          <a:xfrm>
            <a:off x="317500" y="1273548"/>
            <a:ext cx="5778500" cy="5533653"/>
          </a:xfrm>
          <a:prstGeom prst="rect">
            <a:avLst/>
          </a:prstGeom>
        </p:spPr>
      </p:pic>
      <p:cxnSp>
        <p:nvCxnSpPr>
          <p:cNvPr id="8" name="Straight Arrow Connector 7"/>
          <p:cNvCxnSpPr/>
          <p:nvPr/>
        </p:nvCxnSpPr>
        <p:spPr>
          <a:xfrm flipH="1">
            <a:off x="3206750" y="1574800"/>
            <a:ext cx="3312583" cy="135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smtClean="0">
                <a:latin typeface="Andale Mono" charset="0"/>
                <a:ea typeface="Andale Mono" charset="0"/>
                <a:cs typeface="Andale Mono" charset="0"/>
              </a:rPr>
              <a:t>anova</a:t>
            </a:r>
            <a:r>
              <a:rPr lang="en-US" sz="2800" dirty="0" smtClean="0"/>
              <a:t> and </a:t>
            </a:r>
            <a:r>
              <a:rPr lang="en-US" sz="2800" dirty="0" err="1" smtClean="0">
                <a:latin typeface="Andale Mono" charset="0"/>
                <a:ea typeface="Andale Mono" charset="0"/>
                <a:cs typeface="Andale Mono" charset="0"/>
              </a:rPr>
              <a:t>aov</a:t>
            </a:r>
            <a:r>
              <a:rPr lang="en-US" sz="2800" dirty="0" smtClean="0"/>
              <a:t> functions will both perform an ANOVA but the results are stored slightly differently.  For this </a:t>
            </a:r>
            <a:r>
              <a:rPr lang="en-US" sz="2800" dirty="0" err="1" smtClean="0"/>
              <a:t>posthoc</a:t>
            </a:r>
            <a:r>
              <a:rPr lang="en-US" sz="2800" dirty="0" smtClean="0"/>
              <a:t> test we want the </a:t>
            </a:r>
            <a:r>
              <a:rPr lang="en-US" sz="2800" dirty="0" err="1" smtClean="0">
                <a:latin typeface="Andale Mono" charset="0"/>
                <a:ea typeface="Andale Mono" charset="0"/>
                <a:cs typeface="Andale Mono" charset="0"/>
              </a:rPr>
              <a:t>aov</a:t>
            </a:r>
            <a:r>
              <a:rPr lang="en-US" sz="2800" dirty="0" smtClean="0"/>
              <a:t> format</a:t>
            </a:r>
            <a:endParaRPr lang="en-US" sz="2800" dirty="0"/>
          </a:p>
        </p:txBody>
      </p:sp>
    </p:spTree>
    <p:extLst>
      <p:ext uri="{BB962C8B-B14F-4D97-AF65-F5344CB8AC3E}">
        <p14:creationId xmlns:p14="http://schemas.microsoft.com/office/powerpoint/2010/main" val="65191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Interpreting </a:t>
            </a:r>
            <a:r>
              <a:rPr lang="en-US" b="1" dirty="0" smtClean="0">
                <a:solidFill>
                  <a:schemeClr val="bg1"/>
                </a:solidFill>
              </a:rPr>
              <a:t>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093"/>
          <a:stretch/>
        </p:blipFill>
        <p:spPr>
          <a:xfrm>
            <a:off x="317500" y="1282148"/>
            <a:ext cx="5778500" cy="5525053"/>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smtClean="0">
                <a:ea typeface="Andale Mono" charset="0"/>
                <a:cs typeface="Andale Mono" charset="0"/>
              </a:rPr>
              <a:t>When we examine all the significantly different ones we can draw several conclusions:</a:t>
            </a:r>
          </a:p>
          <a:p>
            <a:pPr marL="514350" indent="-514350">
              <a:buAutoNum type="arabicParenR"/>
            </a:pPr>
            <a:r>
              <a:rPr lang="en-US" sz="2400" dirty="0" smtClean="0">
                <a:ea typeface="Andale Mono" charset="0"/>
                <a:cs typeface="Andale Mono" charset="0"/>
              </a:rPr>
              <a:t>Chicks fed </a:t>
            </a:r>
            <a:r>
              <a:rPr lang="en-US" sz="2400" dirty="0">
                <a:ea typeface="Andale Mono" charset="0"/>
                <a:cs typeface="Andale Mono" charset="0"/>
              </a:rPr>
              <a:t>c</a:t>
            </a:r>
            <a:r>
              <a:rPr lang="en-US" sz="2400" dirty="0" smtClean="0">
                <a:ea typeface="Andale Mono" charset="0"/>
                <a:cs typeface="Andale Mono" charset="0"/>
              </a:rPr>
              <a:t>asein are significantly heavier than those fed </a:t>
            </a:r>
            <a:r>
              <a:rPr lang="en-US" sz="2400" dirty="0" err="1" smtClean="0">
                <a:ea typeface="Andale Mono" charset="0"/>
                <a:cs typeface="Andale Mono" charset="0"/>
              </a:rPr>
              <a:t>horsebean</a:t>
            </a:r>
            <a:r>
              <a:rPr lang="en-US" sz="2400" dirty="0" smtClean="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smtClean="0">
                <a:ea typeface="Andale Mono" charset="0"/>
                <a:cs typeface="Andale Mono" charset="0"/>
              </a:rPr>
              <a:t>horsebean</a:t>
            </a:r>
            <a:r>
              <a:rPr lang="en-US" sz="2400" dirty="0" smtClean="0">
                <a:ea typeface="Andale Mono" charset="0"/>
                <a:cs typeface="Andale Mono" charset="0"/>
              </a:rPr>
              <a:t> are significantly lighter than those fed </a:t>
            </a:r>
            <a:r>
              <a:rPr lang="en-US" sz="2400" dirty="0" err="1" smtClean="0">
                <a:ea typeface="Andale Mono" charset="0"/>
                <a:cs typeface="Andale Mono" charset="0"/>
              </a:rPr>
              <a:t>meatmeal</a:t>
            </a:r>
            <a:r>
              <a:rPr lang="en-US" sz="2400" dirty="0" smtClean="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a:t>
            </a:r>
            <a:r>
              <a:rPr lang="en-US" sz="2400" dirty="0" smtClean="0">
                <a:ea typeface="Andale Mono" charset="0"/>
                <a:cs typeface="Andale Mono" charset="0"/>
              </a:rPr>
              <a:t>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Plotting this kind of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smtClean="0"/>
              <a:t>Our results from the ANOVA and Tukey match up pretty well with our rules </a:t>
            </a:r>
            <a:r>
              <a:rPr lang="en-US" sz="2400" smtClean="0"/>
              <a:t>of thumb about 95% CI overlaps</a:t>
            </a:r>
            <a:endParaRPr lang="en-US" sz="2400"/>
          </a:p>
        </p:txBody>
      </p:sp>
    </p:spTree>
    <p:extLst>
      <p:ext uri="{BB962C8B-B14F-4D97-AF65-F5344CB8AC3E}">
        <p14:creationId xmlns:p14="http://schemas.microsoft.com/office/powerpoint/2010/main" val="1823443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Example of code</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 of the ANOVA</a:t>
            </a:r>
            <a:endParaRPr lang="en-US" b="1" dirty="0">
              <a:solidFill>
                <a:schemeClr val="bg1"/>
              </a:solidFill>
            </a:endParaRP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smtClean="0"/>
              <a:t>The </a:t>
            </a:r>
            <a:r>
              <a:rPr lang="en-US" sz="2800" dirty="0"/>
              <a:t>variable is normally distributed within each group </a:t>
            </a:r>
          </a:p>
          <a:p>
            <a:pPr marL="285750" indent="-285750">
              <a:lnSpc>
                <a:spcPct val="200000"/>
              </a:lnSpc>
              <a:buFont typeface="Arial" charset="0"/>
              <a:buChar char="•"/>
            </a:pPr>
            <a:r>
              <a:rPr lang="en-US" sz="2800" dirty="0" smtClean="0"/>
              <a:t>The </a:t>
            </a:r>
            <a:r>
              <a:rPr lang="en-US" sz="2800" dirty="0"/>
              <a:t>variance is the same in the different groups </a:t>
            </a:r>
            <a:endParaRPr lang="en-US" sz="2800" dirty="0" smtClean="0"/>
          </a:p>
          <a:p>
            <a:pPr marL="285750" indent="-285750">
              <a:lnSpc>
                <a:spcPct val="200000"/>
              </a:lnSpc>
              <a:buFont typeface="Arial" charset="0"/>
              <a:buChar char="•"/>
            </a:pPr>
            <a:r>
              <a:rPr lang="en-US" sz="2800" dirty="0" smtClean="0"/>
              <a:t>The </a:t>
            </a:r>
            <a:r>
              <a:rPr lang="en-US" sz="2800" dirty="0"/>
              <a:t>design is balanced – you have the same sample size for each group </a:t>
            </a:r>
          </a:p>
          <a:p>
            <a:pPr marL="285750" indent="-285750">
              <a:lnSpc>
                <a:spcPct val="200000"/>
              </a:lnSpc>
              <a:buFont typeface="Arial" charset="0"/>
              <a:buChar char="•"/>
            </a:pPr>
            <a:r>
              <a:rPr lang="en-US" sz="2800" dirty="0" smtClean="0"/>
              <a:t>But</a:t>
            </a:r>
            <a:r>
              <a:rPr lang="en-US" sz="2800" dirty="0"/>
              <a: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smtClean="0"/>
              <a:t>Kruskal</a:t>
            </a:r>
            <a:r>
              <a:rPr lang="en-US" sz="2800" dirty="0" smtClean="0"/>
              <a:t>-Wallis </a:t>
            </a:r>
            <a:r>
              <a:rPr lang="en-US" sz="2800" dirty="0"/>
              <a:t>Test </a:t>
            </a:r>
          </a:p>
          <a:p>
            <a:pPr marL="457200" indent="-457200">
              <a:buFont typeface="Arial" charset="0"/>
              <a:buChar char="•"/>
            </a:pPr>
            <a:r>
              <a:rPr lang="en-US" sz="2800" dirty="0" smtClean="0"/>
              <a:t>Based </a:t>
            </a:r>
            <a:r>
              <a:rPr lang="en-US" sz="2800" dirty="0"/>
              <a:t>on ranks </a:t>
            </a:r>
          </a:p>
          <a:p>
            <a:pPr marL="457200" indent="-457200">
              <a:buFont typeface="Arial" charset="0"/>
              <a:buChar char="•"/>
            </a:pPr>
            <a:r>
              <a:rPr lang="en-US" sz="2800" dirty="0" smtClean="0"/>
              <a:t>The </a:t>
            </a:r>
            <a:r>
              <a:rPr lang="en-US" sz="2800" dirty="0"/>
              <a:t>multiple-group version of the Mann-Whitney U-test </a:t>
            </a:r>
          </a:p>
          <a:p>
            <a:endParaRPr lang="en-US" sz="2800" dirty="0"/>
          </a:p>
          <a:p>
            <a:r>
              <a:rPr lang="en-US" sz="2800" dirty="0" smtClean="0"/>
              <a:t>R-implementation</a:t>
            </a:r>
            <a:r>
              <a:rPr lang="en-US" sz="2800" dirty="0"/>
              <a:t>: </a:t>
            </a:r>
          </a:p>
          <a:p>
            <a:r>
              <a:rPr lang="en-US" sz="2800" dirty="0"/>
              <a:t/>
            </a:r>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smtClean="0"/>
              <a:t>p-value suggests this </a:t>
            </a:r>
          </a:p>
          <a:p>
            <a:r>
              <a:rPr lang="en-US" dirty="0" smtClean="0"/>
              <a:t>test has lower power</a:t>
            </a:r>
          </a:p>
          <a:p>
            <a:r>
              <a:rPr lang="en-US" dirty="0" smtClean="0"/>
              <a:t>than ANOVA</a:t>
            </a:r>
            <a:endParaRPr lang="en-US" dirty="0"/>
          </a:p>
        </p:txBody>
      </p:sp>
    </p:spTree>
    <p:extLst>
      <p:ext uri="{BB962C8B-B14F-4D97-AF65-F5344CB8AC3E}">
        <p14:creationId xmlns:p14="http://schemas.microsoft.com/office/powerpoint/2010/main" val="700113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smtClean="0"/>
              <a:t>Experimental design</a:t>
            </a:r>
          </a:p>
          <a:p>
            <a:pPr marL="742950" indent="-742950">
              <a:buFont typeface="+mj-lt"/>
              <a:buAutoNum type="arabicParenR"/>
            </a:pPr>
            <a:r>
              <a:rPr lang="en-US" sz="2800" dirty="0" smtClean="0"/>
              <a:t>ANOVA</a:t>
            </a:r>
          </a:p>
          <a:p>
            <a:pPr marL="742950" indent="-742950">
              <a:buFont typeface="+mj-lt"/>
              <a:buAutoNum type="arabicParenR"/>
            </a:pPr>
            <a:r>
              <a:rPr lang="en-US" sz="2800" dirty="0" smtClean="0"/>
              <a:t>Correlation and Covariance</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t>
            </a:r>
            <a:r>
              <a:rPr lang="en-US" b="1" dirty="0" smtClean="0">
                <a:solidFill>
                  <a:schemeClr val="bg1"/>
                </a:solidFill>
              </a:rPr>
              <a:t>post-hoc</a:t>
            </a:r>
            <a:r>
              <a:rPr lang="en-US" b="1" dirty="0">
                <a:solidFill>
                  <a:schemeClr val="bg1"/>
                </a:solidFill>
              </a:rPr>
              <a:t>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smtClean="0"/>
              <a:t>Dunn’s test </a:t>
            </a:r>
            <a:r>
              <a:rPr lang="mr-IN" sz="2800" dirty="0" smtClean="0"/>
              <a:t>–</a:t>
            </a:r>
            <a:r>
              <a:rPr lang="en-US" sz="2800" dirty="0" smtClean="0"/>
              <a:t> is the non-parametric equivalent of the Tukey</a:t>
            </a:r>
            <a:r>
              <a:rPr lang="en-US" sz="2800" dirty="0"/>
              <a:t> </a:t>
            </a:r>
          </a:p>
          <a:p>
            <a:endParaRPr lang="en-US" sz="2800" dirty="0" smtClean="0"/>
          </a:p>
          <a:p>
            <a:pPr lvl="1"/>
            <a:r>
              <a:rPr lang="en-US" sz="1600" dirty="0" smtClean="0"/>
              <a:t>Not in base R need to install:</a:t>
            </a:r>
            <a:endParaRPr lang="en-US" sz="1600" dirty="0"/>
          </a:p>
          <a:p>
            <a:pPr lvl="1"/>
            <a:r>
              <a:rPr lang="en-US" sz="1600" dirty="0" err="1" smtClean="0"/>
              <a:t>install.packages</a:t>
            </a:r>
            <a:r>
              <a:rPr lang="en-US" sz="1600" dirty="0"/>
              <a:t>(“</a:t>
            </a:r>
            <a:r>
              <a:rPr lang="en-US" sz="1600" dirty="0" err="1"/>
              <a:t>dunn.test</a:t>
            </a:r>
            <a:r>
              <a:rPr lang="en-US" sz="1600" dirty="0"/>
              <a:t>”, dependencies=TRUE) </a:t>
            </a:r>
          </a:p>
          <a:p>
            <a:r>
              <a:rPr lang="en-US" sz="2800" dirty="0"/>
              <a:t/>
            </a:r>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4401205"/>
          </a:xfrm>
          <a:prstGeom prst="rect">
            <a:avLst/>
          </a:prstGeom>
          <a:noFill/>
        </p:spPr>
        <p:txBody>
          <a:bodyPr wrap="square" rtlCol="0">
            <a:spAutoFit/>
          </a:bodyPr>
          <a:lstStyle/>
          <a:p>
            <a:pPr marL="457200" indent="-457200">
              <a:buFont typeface="Arial" charset="0"/>
              <a:buChar char="•"/>
            </a:pPr>
            <a:r>
              <a:rPr lang="en-US" sz="2800" dirty="0" smtClean="0"/>
              <a:t>ANOVA </a:t>
            </a:r>
            <a:r>
              <a:rPr lang="en-US" sz="2800" dirty="0"/>
              <a:t>is the foundation of essentially all tests comparing multiple means </a:t>
            </a:r>
          </a:p>
          <a:p>
            <a:pPr marL="457200" indent="-457200">
              <a:buFont typeface="Arial" charset="0"/>
              <a:buChar char="•"/>
            </a:pPr>
            <a:r>
              <a:rPr lang="en-US" sz="2800" dirty="0" smtClean="0"/>
              <a:t>Don’t </a:t>
            </a:r>
            <a:r>
              <a:rPr lang="en-US" sz="2800" dirty="0"/>
              <a:t>make it too complicated – the null hypothesis is simple: they are all the </a:t>
            </a:r>
            <a:r>
              <a:rPr lang="en-US" sz="2800" dirty="0" smtClean="0"/>
              <a:t>same.</a:t>
            </a:r>
            <a:r>
              <a:rPr lang="en-US" sz="2800" dirty="0"/>
              <a:t> </a:t>
            </a:r>
          </a:p>
          <a:p>
            <a:pPr marL="457200" indent="-457200">
              <a:buFont typeface="Arial" charset="0"/>
              <a:buChar char="•"/>
            </a:pPr>
            <a:r>
              <a:rPr lang="en-US" sz="2800" dirty="0" smtClean="0"/>
              <a:t>Post-hoc </a:t>
            </a:r>
            <a:r>
              <a:rPr lang="en-US" sz="2800" dirty="0"/>
              <a:t>tests are important for determining which means are the source of a significant </a:t>
            </a:r>
            <a:r>
              <a:rPr lang="en-US" sz="2800" dirty="0" smtClean="0"/>
              <a:t>ANOVA</a:t>
            </a:r>
            <a:r>
              <a:rPr lang="en-US" sz="2800" dirty="0"/>
              <a:t>.</a:t>
            </a:r>
            <a:endParaRPr lang="en-US" sz="2800" dirty="0"/>
          </a:p>
          <a:p>
            <a:pPr marL="457200" indent="-457200">
              <a:buFont typeface="Arial" charset="0"/>
              <a:buChar char="•"/>
            </a:pPr>
            <a:r>
              <a:rPr lang="en-US" sz="2800" dirty="0" smtClean="0"/>
              <a:t>You </a:t>
            </a:r>
            <a:r>
              <a:rPr lang="en-US" sz="2800" dirty="0"/>
              <a:t>can only justify a post-hoc test if the ANOVA is significant in the first </a:t>
            </a:r>
            <a:r>
              <a:rPr lang="en-US" sz="2800" dirty="0" smtClean="0"/>
              <a:t>place.</a:t>
            </a:r>
            <a:endParaRPr lang="en-US" sz="2800" dirty="0"/>
          </a:p>
          <a:p>
            <a:pPr marL="457200" indent="-457200">
              <a:buFont typeface="Arial" charset="0"/>
              <a:buChar char="•"/>
            </a:pPr>
            <a:r>
              <a:rPr lang="en-US" sz="2800" dirty="0" smtClean="0"/>
              <a:t>Before </a:t>
            </a:r>
            <a:r>
              <a:rPr lang="en-US" sz="2800" dirty="0"/>
              <a:t>applying ANOVA, check that your data fit the assumptions (consider transforming the data) </a:t>
            </a:r>
          </a:p>
        </p:txBody>
      </p:sp>
    </p:spTree>
    <p:extLst>
      <p:ext uri="{BB962C8B-B14F-4D97-AF65-F5344CB8AC3E}">
        <p14:creationId xmlns:p14="http://schemas.microsoft.com/office/powerpoint/2010/main" val="736305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Correlation and Causation</a:t>
            </a:r>
            <a:endParaRPr lang="en-US" b="1" dirty="0">
              <a:solidFill>
                <a:schemeClr val="bg1"/>
              </a:solidFill>
            </a:endParaRP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smtClean="0"/>
              <a:t>The </a:t>
            </a:r>
            <a:r>
              <a:rPr lang="en-US" sz="2800" dirty="0"/>
              <a:t>correlation is a foundational concept in the biological sciences </a:t>
            </a:r>
            <a:endParaRPr lang="en-US" sz="2800" dirty="0" smtClean="0"/>
          </a:p>
          <a:p>
            <a:endParaRPr lang="en-US" sz="2800" dirty="0" smtClean="0"/>
          </a:p>
          <a:p>
            <a:r>
              <a:rPr lang="en-US" sz="2800" dirty="0" smtClean="0"/>
              <a:t>Pearson’s </a:t>
            </a:r>
            <a:r>
              <a:rPr lang="en-US" sz="2800" dirty="0"/>
              <a:t>correlation coefficient</a:t>
            </a:r>
            <a:r>
              <a:rPr lang="en-US" sz="2800" dirty="0" smtClean="0"/>
              <a:t>:</a:t>
            </a:r>
            <a:r>
              <a:rPr lang="en-US" sz="2800" dirty="0"/>
              <a:t> </a:t>
            </a:r>
          </a:p>
        </p:txBody>
      </p:sp>
      <mc:AlternateContent xmlns:mc="http://schemas.openxmlformats.org/markup-compatibility/2006">
        <mc:Choice xmlns:a14="http://schemas.microsoft.com/office/drawing/2010/main" Requires="a14">
          <p:sp>
            <p:nvSpPr>
              <p:cNvPr id="3" name="Rectangle 2"/>
              <p:cNvSpPr/>
              <p:nvPr/>
            </p:nvSpPr>
            <p:spPr>
              <a:xfrm>
                <a:off x="623833" y="3524701"/>
                <a:ext cx="3267946" cy="10338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smtClean="0"/>
              <a:t>Francis Galton</a:t>
            </a:r>
          </a:p>
          <a:p>
            <a:pPr algn="ctr"/>
            <a:r>
              <a:rPr lang="en-US" dirty="0" smtClean="0"/>
              <a:t>1822 - 1911</a:t>
            </a:r>
            <a:endParaRPr lang="en-US" dirty="0"/>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smtClean="0"/>
              <a:t>Karl Pearson</a:t>
            </a:r>
          </a:p>
          <a:p>
            <a:pPr algn="ctr"/>
            <a:r>
              <a:rPr lang="en-US" dirty="0" smtClean="0"/>
              <a:t>1857 - 1936</a:t>
            </a:r>
            <a:endParaRPr lang="en-US" dirty="0"/>
          </a:p>
        </p:txBody>
      </p:sp>
      <mc:AlternateContent xmlns:mc="http://schemas.openxmlformats.org/markup-compatibility/2006">
        <mc:Choice xmlns:a14="http://schemas.microsoft.com/office/drawing/2010/main" Requires="a14">
          <p:sp>
            <p:nvSpPr>
              <p:cNvPr id="10" name="Rectangle 9"/>
              <p:cNvSpPr/>
              <p:nvPr/>
            </p:nvSpPr>
            <p:spPr>
              <a:xfrm>
                <a:off x="623833" y="5003408"/>
                <a:ext cx="4662238" cy="8329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charset="0"/>
                            </a:rPr>
                          </m:ctrlPr>
                        </m:fPr>
                        <m:num>
                          <m:nary>
                            <m:naryPr>
                              <m:chr m:val="∑"/>
                              <m:ctrlPr>
                                <a:rPr lang="is-IS" sz="2400" i="1">
                                  <a:latin typeface="Cambria Math"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𝑋</m:t>
                                      </m:r>
                                    </m:e>
                                  </m:acc>
                                </m:e>
                              </m:d>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5804" cy="5315181"/>
          </a:xfrm>
          <a:prstGeom prst="rect">
            <a:avLst/>
          </a:prstGeom>
        </p:spPr>
      </p:pic>
    </p:spTree>
    <p:extLst>
      <p:ext uri="{BB962C8B-B14F-4D97-AF65-F5344CB8AC3E}">
        <p14:creationId xmlns:p14="http://schemas.microsoft.com/office/powerpoint/2010/main" val="10329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smtClean="0"/>
              <a:t>Assumes </a:t>
            </a:r>
            <a:r>
              <a:rPr lang="en-US" sz="2800" dirty="0"/>
              <a:t>that the data are roughly from a bivariate normal distribution </a:t>
            </a:r>
          </a:p>
          <a:p>
            <a:pPr>
              <a:lnSpc>
                <a:spcPct val="150000"/>
              </a:lnSpc>
            </a:pPr>
            <a:endParaRPr lang="en-US" sz="2800" dirty="0"/>
          </a:p>
          <a:p>
            <a:pPr>
              <a:lnSpc>
                <a:spcPct val="150000"/>
              </a:lnSpc>
            </a:pPr>
            <a:r>
              <a:rPr lang="en-US" sz="2800" dirty="0" smtClean="0"/>
              <a:t>Would </a:t>
            </a:r>
            <a:r>
              <a:rPr lang="en-US" sz="2800" b="1" dirty="0"/>
              <a:t>not </a:t>
            </a:r>
            <a:r>
              <a:rPr lang="en-US" sz="2800" dirty="0"/>
              <a:t>be appropriate when: </a:t>
            </a:r>
          </a:p>
          <a:p>
            <a:pPr marL="457200" indent="-457200">
              <a:lnSpc>
                <a:spcPct val="150000"/>
              </a:lnSpc>
              <a:buFont typeface="Arial" charset="0"/>
              <a:buChar char="•"/>
            </a:pPr>
            <a:r>
              <a:rPr lang="en-US" sz="2800" dirty="0" smtClean="0"/>
              <a:t>Relationship </a:t>
            </a:r>
            <a:r>
              <a:rPr lang="en-US" sz="2800" dirty="0"/>
              <a:t>is non-linear </a:t>
            </a:r>
            <a:r>
              <a:rPr lang="en-US" sz="2800" dirty="0" smtClean="0"/>
              <a:t>(possible solutions?)</a:t>
            </a:r>
            <a:endParaRPr lang="en-US" sz="2800" dirty="0"/>
          </a:p>
          <a:p>
            <a:pPr marL="457200" indent="-457200">
              <a:lnSpc>
                <a:spcPct val="150000"/>
              </a:lnSpc>
              <a:buFont typeface="Arial" charset="0"/>
              <a:buChar char="•"/>
            </a:pPr>
            <a:r>
              <a:rPr lang="en-US" sz="2800" dirty="0" smtClean="0"/>
              <a:t>Dataset </a:t>
            </a:r>
            <a:r>
              <a:rPr lang="en-US" sz="2800" dirty="0"/>
              <a:t>contains extreme outliers </a:t>
            </a:r>
            <a:r>
              <a:rPr lang="en-US" sz="2800" dirty="0" smtClean="0"/>
              <a:t>(evaluate leverage)</a:t>
            </a:r>
            <a:endParaRPr lang="en-US" sz="2800" dirty="0"/>
          </a:p>
          <a:p>
            <a:pPr marL="457200" indent="-457200">
              <a:lnSpc>
                <a:spcPct val="150000"/>
              </a:lnSpc>
              <a:buFont typeface="Arial" charset="0"/>
              <a:buChar char="•"/>
            </a:pPr>
            <a:r>
              <a:rPr lang="en-US" sz="2800" dirty="0" smtClean="0"/>
              <a:t>Data </a:t>
            </a:r>
            <a:r>
              <a:rPr lang="en-US" sz="2800" dirty="0"/>
              <a:t>are in multiple distinct clouds of points </a:t>
            </a:r>
            <a:r>
              <a:rPr lang="en-US" sz="2800" dirty="0" smtClean="0"/>
              <a:t>(what could cause this?)</a:t>
            </a:r>
            <a:endParaRPr lang="en-US" sz="2800" dirty="0"/>
          </a:p>
        </p:txBody>
      </p:sp>
    </p:spTree>
    <p:extLst>
      <p:ext uri="{BB962C8B-B14F-4D97-AF65-F5344CB8AC3E}">
        <p14:creationId xmlns:p14="http://schemas.microsoft.com/office/powerpoint/2010/main" val="14893585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Good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Bad data</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smtClean="0"/>
              <a:t>An </a:t>
            </a:r>
            <a:r>
              <a:rPr lang="en-US" sz="2800" dirty="0"/>
              <a:t>alternative to Pearson’s correlation coefficient for data that depart substantially from bivariate normality </a:t>
            </a:r>
          </a:p>
          <a:p>
            <a:endParaRPr lang="en-US" sz="2800" dirty="0"/>
          </a:p>
          <a:p>
            <a:r>
              <a:rPr lang="en-US" sz="2800" dirty="0" smtClean="0"/>
              <a:t>Based </a:t>
            </a:r>
            <a:r>
              <a:rPr lang="en-US" sz="2800" dirty="0"/>
              <a:t>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smtClean="0"/>
              <a:t>Correlations </a:t>
            </a:r>
            <a:r>
              <a:rPr lang="en-US" sz="2800" dirty="0"/>
              <a:t>are very important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smtClean="0"/>
              <a:t>Many </a:t>
            </a:r>
            <a:r>
              <a:rPr lang="en-US" sz="2800" b="1" dirty="0"/>
              <a:t>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smtClean="0"/>
              <a:t>A </a:t>
            </a:r>
            <a:r>
              <a:rPr lang="en-US" sz="2400" i="1" dirty="0"/>
              <a:t>p</a:t>
            </a:r>
            <a:r>
              <a:rPr lang="en-US" sz="2400" dirty="0"/>
              <a:t>-value is not a sufficient description of the effect of a treatment or variable </a:t>
            </a:r>
          </a:p>
          <a:p>
            <a:endParaRPr lang="en-US" sz="2400" dirty="0" smtClean="0"/>
          </a:p>
          <a:p>
            <a:r>
              <a:rPr lang="en-US" sz="2400" dirty="0" smtClean="0"/>
              <a:t>Even </a:t>
            </a:r>
            <a:r>
              <a:rPr lang="en-US" sz="2400" dirty="0"/>
              <a:t>very small effects can be shown to be highly statistically significant with large enough sample sizes </a:t>
            </a:r>
          </a:p>
          <a:p>
            <a:endParaRPr lang="en-US" sz="2400" dirty="0" smtClean="0"/>
          </a:p>
          <a:p>
            <a:r>
              <a:rPr lang="en-US" sz="2400" dirty="0" smtClean="0"/>
              <a:t>This </a:t>
            </a:r>
            <a:r>
              <a:rPr lang="en-US" sz="2400" dirty="0"/>
              <a:t>issue is especially problematic in the new era of big data </a:t>
            </a:r>
            <a:r>
              <a:rPr lang="en-US" sz="2400" dirty="0" smtClean="0"/>
              <a:t>(GWAS, Expression studies)</a:t>
            </a:r>
          </a:p>
          <a:p>
            <a:endParaRPr lang="en-US" sz="2400" dirty="0"/>
          </a:p>
          <a:p>
            <a:r>
              <a:rPr lang="en-US" sz="2400" dirty="0"/>
              <a:t/>
            </a:r>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smtClean="0"/>
                <a:t>*</a:t>
              </a:r>
              <a:endParaRPr lang="en-US"/>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smtClean="0"/>
                <a:t>*</a:t>
              </a:r>
              <a:endParaRPr lang="en-US"/>
            </a:p>
          </p:txBody>
        </p:sp>
        <p:sp>
          <p:nvSpPr>
            <p:cNvPr id="9" name="TextBox 8"/>
            <p:cNvSpPr txBox="1"/>
            <p:nvPr/>
          </p:nvSpPr>
          <p:spPr>
            <a:xfrm>
              <a:off x="8570026" y="4423976"/>
              <a:ext cx="300082" cy="369332"/>
            </a:xfrm>
            <a:prstGeom prst="rect">
              <a:avLst/>
            </a:prstGeom>
            <a:noFill/>
          </p:spPr>
          <p:txBody>
            <a:bodyPr wrap="none" rtlCol="0">
              <a:spAutoFit/>
            </a:bodyPr>
            <a:lstStyle/>
            <a:p>
              <a:r>
                <a:rPr lang="en-US" smtClean="0"/>
                <a:t>*</a:t>
              </a:r>
              <a:endParaRPr lang="en-US"/>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Effect size!</a:t>
            </a:r>
            <a:endParaRPr lang="en-US" b="1" dirty="0">
              <a:solidFill>
                <a:schemeClr val="bg1"/>
              </a:solidFill>
            </a:endParaRP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r>
              <a:rPr lang="en-US" sz="2800" dirty="0" smtClean="0"/>
              <a:t>.</a:t>
            </a:r>
          </a:p>
          <a:p>
            <a:endParaRPr lang="en-US" sz="2800" dirty="0"/>
          </a:p>
          <a:p>
            <a:r>
              <a:rPr lang="en-US" sz="2800" dirty="0" smtClean="0"/>
              <a:t>Why is this important in basic research / applied research?</a:t>
            </a:r>
            <a:r>
              <a:rPr lang="en-US" sz="2800" dirty="0"/>
              <a:t> </a:t>
            </a:r>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433094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3108543"/>
          </a:xfrm>
          <a:prstGeom prst="rect">
            <a:avLst/>
          </a:prstGeom>
        </p:spPr>
        <p:txBody>
          <a:bodyPr wrap="square">
            <a:spAutoFit/>
          </a:bodyPr>
          <a:lstStyle/>
          <a:p>
            <a:r>
              <a:rPr lang="en-US" sz="2800" dirty="0" smtClean="0"/>
              <a:t>Some </a:t>
            </a:r>
            <a:r>
              <a:rPr lang="en-US" sz="2800" dirty="0"/>
              <a:t>considerations we’ve already discussed: </a:t>
            </a:r>
          </a:p>
          <a:p>
            <a:pPr marL="971550" lvl="1" indent="-514350">
              <a:buFont typeface="+mj-lt"/>
              <a:buAutoNum type="arabicPeriod"/>
            </a:pPr>
            <a:r>
              <a:rPr lang="en-US" sz="2800" dirty="0" smtClean="0"/>
              <a:t>Confounding </a:t>
            </a:r>
            <a:r>
              <a:rPr lang="en-US" sz="2800" dirty="0"/>
              <a:t>variables </a:t>
            </a:r>
          </a:p>
          <a:p>
            <a:pPr marL="971550" lvl="1" indent="-514350">
              <a:buFont typeface="+mj-lt"/>
              <a:buAutoNum type="arabicPeriod"/>
            </a:pPr>
            <a:r>
              <a:rPr lang="en-US" sz="2800" dirty="0" smtClean="0"/>
              <a:t>Experimental </a:t>
            </a:r>
            <a:r>
              <a:rPr lang="en-US" sz="2800" dirty="0"/>
              <a:t>artifacts </a:t>
            </a:r>
          </a:p>
          <a:p>
            <a:pPr marL="971550" lvl="1" indent="-514350">
              <a:buFont typeface="+mj-lt"/>
              <a:buAutoNum type="arabicPeriod"/>
            </a:pPr>
            <a:r>
              <a:rPr lang="en-US" sz="2800" dirty="0" smtClean="0"/>
              <a:t>Simultaneous </a:t>
            </a:r>
            <a:r>
              <a:rPr lang="en-US" sz="2800" dirty="0"/>
              <a:t>control groups </a:t>
            </a:r>
          </a:p>
          <a:p>
            <a:pPr marL="971550" lvl="1" indent="-514350">
              <a:buFont typeface="+mj-lt"/>
              <a:buAutoNum type="arabicPeriod"/>
            </a:pPr>
            <a:r>
              <a:rPr lang="en-US" sz="2800" dirty="0" smtClean="0"/>
              <a:t>Randomization</a:t>
            </a:r>
            <a:r>
              <a:rPr lang="en-US" sz="2800" dirty="0"/>
              <a:t> </a:t>
            </a:r>
          </a:p>
          <a:p>
            <a:pPr marL="971550" lvl="1" indent="-514350">
              <a:buFont typeface="+mj-lt"/>
              <a:buAutoNum type="arabicPeriod"/>
            </a:pPr>
            <a:r>
              <a:rPr lang="en-US" sz="2800" dirty="0" smtClean="0"/>
              <a:t>Single-blind </a:t>
            </a:r>
            <a:r>
              <a:rPr lang="en-US" sz="2800" dirty="0"/>
              <a:t>and double-blind experiments </a:t>
            </a:r>
          </a:p>
          <a:p>
            <a:pPr marL="971550" lvl="1" indent="-514350">
              <a:buFont typeface="+mj-lt"/>
              <a:buAutoNum type="arabicPeriod"/>
            </a:pPr>
            <a:r>
              <a:rPr lang="en-US" sz="2800" dirty="0" smtClean="0"/>
              <a:t>Replication</a:t>
            </a:r>
            <a:r>
              <a:rPr lang="en-US" sz="2800" dirty="0"/>
              <a:t>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smtClean="0"/>
              <a:t>Balance</a:t>
            </a:r>
            <a:r>
              <a:rPr lang="en-US" sz="2000" dirty="0"/>
              <a:t> </a:t>
            </a:r>
          </a:p>
          <a:p>
            <a:r>
              <a:rPr lang="en-US" sz="2000" dirty="0" smtClean="0"/>
              <a:t>A </a:t>
            </a:r>
            <a:r>
              <a:rPr lang="en-US" sz="2000" dirty="0"/>
              <a:t>balanced design has an equal sample size in each treatment and control group – balanced designs have the most </a:t>
            </a:r>
            <a:r>
              <a:rPr lang="en-US" sz="2000" dirty="0" smtClean="0"/>
              <a:t>power.</a:t>
            </a:r>
            <a:endParaRPr lang="en-US" sz="2000" dirty="0"/>
          </a:p>
          <a:p>
            <a:endParaRPr lang="en-US" sz="2000" dirty="0"/>
          </a:p>
          <a:p>
            <a:r>
              <a:rPr lang="en-US" sz="2000" b="1" dirty="0" smtClean="0"/>
              <a:t>Blocking</a:t>
            </a:r>
            <a:r>
              <a:rPr lang="en-US" sz="2000" dirty="0"/>
              <a:t> </a:t>
            </a:r>
          </a:p>
          <a:p>
            <a:r>
              <a:rPr lang="en-US" sz="2000" dirty="0" smtClean="0"/>
              <a:t>Similar </a:t>
            </a:r>
            <a:r>
              <a:rPr lang="en-US" sz="2000" dirty="0"/>
              <a:t>to a paired, but possibly with multiple treatments and </a:t>
            </a:r>
            <a:r>
              <a:rPr lang="en-US" sz="2000" dirty="0" smtClean="0"/>
              <a:t>controls. Example </a:t>
            </a:r>
            <a:r>
              <a:rPr lang="en-US" sz="2000" dirty="0"/>
              <a:t>on next </a:t>
            </a:r>
            <a:r>
              <a:rPr lang="en-US" sz="2000" dirty="0" smtClean="0"/>
              <a:t>slide.</a:t>
            </a:r>
            <a:endParaRPr lang="en-US" sz="2000" dirty="0"/>
          </a:p>
          <a:p>
            <a:endParaRPr lang="en-US" sz="2000" dirty="0"/>
          </a:p>
          <a:p>
            <a:r>
              <a:rPr lang="en-US" sz="2000" b="1" dirty="0" smtClean="0"/>
              <a:t>Extreme</a:t>
            </a:r>
            <a:r>
              <a:rPr lang="en-US" sz="2000" dirty="0" smtClean="0"/>
              <a:t> </a:t>
            </a:r>
            <a:r>
              <a:rPr lang="en-US" sz="2000" b="1" dirty="0"/>
              <a:t>Treatments</a:t>
            </a:r>
            <a:r>
              <a:rPr lang="en-US" sz="2000" dirty="0"/>
              <a:t> </a:t>
            </a:r>
          </a:p>
          <a:p>
            <a:r>
              <a:rPr lang="en-US" sz="2000" dirty="0" smtClean="0"/>
              <a:t>By </a:t>
            </a:r>
            <a:r>
              <a:rPr lang="en-US" sz="2000" dirty="0"/>
              <a:t>using extremely high values of the treatment, we might be able to show an </a:t>
            </a:r>
            <a:r>
              <a:rPr lang="en-US" sz="2000" dirty="0" smtClean="0"/>
              <a:t>effect. We </a:t>
            </a:r>
            <a:r>
              <a:rPr lang="en-US" sz="2000" dirty="0"/>
              <a:t>would have to consider whether these extreme values have biological relevance </a:t>
            </a:r>
          </a:p>
          <a:p>
            <a:endParaRPr lang="en-US" sz="2000" dirty="0"/>
          </a:p>
          <a:p>
            <a:r>
              <a:rPr lang="en-US" sz="2000" b="1" dirty="0" smtClean="0"/>
              <a:t>Factors</a:t>
            </a:r>
            <a:r>
              <a:rPr lang="en-US" sz="2000" dirty="0"/>
              <a:t> </a:t>
            </a:r>
          </a:p>
          <a:p>
            <a:r>
              <a:rPr lang="en-US" sz="2000" dirty="0" smtClean="0"/>
              <a:t>A </a:t>
            </a:r>
            <a:r>
              <a:rPr lang="en-US" sz="2000" dirty="0"/>
              <a:t>factor is a single treatment variable whose effects are of </a:t>
            </a:r>
            <a:r>
              <a:rPr lang="en-US" sz="2000" dirty="0" smtClean="0"/>
              <a:t>interest. An </a:t>
            </a:r>
            <a:r>
              <a:rPr lang="en-US" sz="2000" dirty="0"/>
              <a:t>experiment can have more than one factor (light and humidity, for instance, would be two different </a:t>
            </a:r>
            <a:r>
              <a:rPr lang="en-US" sz="2000" dirty="0" smtClean="0"/>
              <a:t>factors). We </a:t>
            </a:r>
            <a:r>
              <a:rPr lang="en-US" sz="2000" dirty="0"/>
              <a:t>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6259</TotalTime>
  <Words>944</Words>
  <Application>Microsoft Macintosh PowerPoint</Application>
  <PresentationFormat>Widescreen</PresentationFormat>
  <Paragraphs>258</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Andale Mono</vt:lpstr>
      <vt:lpstr>Calibri</vt:lpstr>
      <vt:lpstr>Calibri Light</vt:lpstr>
      <vt:lpstr>Cambria Math</vt:lpstr>
      <vt:lpstr>Mangal</vt:lpstr>
      <vt:lpstr>Arial</vt:lpstr>
      <vt:lpstr>Office Theme</vt:lpstr>
      <vt:lpstr>    Designing Experiments, ANOVA and Correlation Coefficients  Biology 683  Lecture 6   Heath Blackmon</vt:lpstr>
      <vt:lpstr>Last week</vt:lpstr>
      <vt:lpstr>Today</vt:lpstr>
      <vt:lpstr>Statistical Significance versus Biological Importance </vt:lpstr>
      <vt:lpstr>Effect size!</vt:lpstr>
      <vt:lpstr>Common mistake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97</cp:revision>
  <cp:lastPrinted>2018-01-03T17:27:34Z</cp:lastPrinted>
  <dcterms:created xsi:type="dcterms:W3CDTF">2018-01-03T17:15:04Z</dcterms:created>
  <dcterms:modified xsi:type="dcterms:W3CDTF">2018-01-11T03:58:46Z</dcterms:modified>
</cp:coreProperties>
</file>